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59" r:id="rId5"/>
    <p:sldId id="266" r:id="rId6"/>
    <p:sldId id="263" r:id="rId7"/>
    <p:sldId id="265" r:id="rId8"/>
    <p:sldId id="268" r:id="rId9"/>
    <p:sldId id="267" r:id="rId10"/>
    <p:sldId id="269" r:id="rId11"/>
    <p:sldId id="271" r:id="rId12"/>
    <p:sldId id="273" r:id="rId13"/>
    <p:sldId id="264" r:id="rId14"/>
    <p:sldId id="272" r:id="rId15"/>
    <p:sldId id="262"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E109FA7-0F1C-42C4-B41C-E87F267F6CF0}" type="datetimeFigureOut">
              <a:rPr lang="en-US" smtClean="0"/>
              <a:pPr/>
              <a:t>8/8/2013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FC0BFE6-3E6D-4C0A-959F-24BFF28562D5}" type="slidenum">
              <a:rPr lang="en-US" smtClean="0"/>
              <a:pPr/>
              <a:t>‹#›</a:t>
            </a:fld>
            <a:endParaRPr lang="en-US"/>
          </a:p>
        </p:txBody>
      </p:sp>
    </p:spTree>
    <p:extLst>
      <p:ext uri="{BB962C8B-B14F-4D97-AF65-F5344CB8AC3E}">
        <p14:creationId xmlns:p14="http://schemas.microsoft.com/office/powerpoint/2010/main" xmlns="" val="2635838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2FC7833-48CC-41F6-99CA-0BCCA798F7B1}" type="datetimeFigureOut">
              <a:rPr lang="en-US" smtClean="0"/>
              <a:pPr/>
              <a:t>8/8/2013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46B5B3F-B54C-4572-8152-FA1A6CEEBF3E}" type="slidenum">
              <a:rPr lang="en-US" smtClean="0"/>
              <a:pPr/>
              <a:t>‹#›</a:t>
            </a:fld>
            <a:endParaRPr lang="en-US"/>
          </a:p>
        </p:txBody>
      </p:sp>
    </p:spTree>
    <p:extLst>
      <p:ext uri="{BB962C8B-B14F-4D97-AF65-F5344CB8AC3E}">
        <p14:creationId xmlns:p14="http://schemas.microsoft.com/office/powerpoint/2010/main" xmlns="" val="403210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1</a:t>
            </a:fld>
            <a:endParaRPr lang="en-US"/>
          </a:p>
        </p:txBody>
      </p:sp>
    </p:spTree>
    <p:extLst>
      <p:ext uri="{BB962C8B-B14F-4D97-AF65-F5344CB8AC3E}">
        <p14:creationId xmlns:p14="http://schemas.microsoft.com/office/powerpoint/2010/main" xmlns="" val="1093063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10</a:t>
            </a:fld>
            <a:endParaRPr lang="en-US"/>
          </a:p>
        </p:txBody>
      </p:sp>
    </p:spTree>
    <p:extLst>
      <p:ext uri="{BB962C8B-B14F-4D97-AF65-F5344CB8AC3E}">
        <p14:creationId xmlns:p14="http://schemas.microsoft.com/office/powerpoint/2010/main" xmlns="" val="1456200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11</a:t>
            </a:fld>
            <a:endParaRPr lang="en-US"/>
          </a:p>
        </p:txBody>
      </p:sp>
    </p:spTree>
    <p:extLst>
      <p:ext uri="{BB962C8B-B14F-4D97-AF65-F5344CB8AC3E}">
        <p14:creationId xmlns:p14="http://schemas.microsoft.com/office/powerpoint/2010/main" xmlns="" val="495598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13</a:t>
            </a:fld>
            <a:endParaRPr lang="en-US"/>
          </a:p>
        </p:txBody>
      </p:sp>
    </p:spTree>
    <p:extLst>
      <p:ext uri="{BB962C8B-B14F-4D97-AF65-F5344CB8AC3E}">
        <p14:creationId xmlns:p14="http://schemas.microsoft.com/office/powerpoint/2010/main" xmlns="" val="1299418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14</a:t>
            </a:fld>
            <a:endParaRPr lang="en-US"/>
          </a:p>
        </p:txBody>
      </p:sp>
    </p:spTree>
    <p:extLst>
      <p:ext uri="{BB962C8B-B14F-4D97-AF65-F5344CB8AC3E}">
        <p14:creationId xmlns:p14="http://schemas.microsoft.com/office/powerpoint/2010/main" xmlns="" val="1153276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15</a:t>
            </a:fld>
            <a:endParaRPr lang="en-US"/>
          </a:p>
        </p:txBody>
      </p:sp>
    </p:spTree>
    <p:extLst>
      <p:ext uri="{BB962C8B-B14F-4D97-AF65-F5344CB8AC3E}">
        <p14:creationId xmlns:p14="http://schemas.microsoft.com/office/powerpoint/2010/main" xmlns="" val="2800359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2</a:t>
            </a:fld>
            <a:endParaRPr lang="en-US"/>
          </a:p>
        </p:txBody>
      </p:sp>
    </p:spTree>
    <p:extLst>
      <p:ext uri="{BB962C8B-B14F-4D97-AF65-F5344CB8AC3E}">
        <p14:creationId xmlns:p14="http://schemas.microsoft.com/office/powerpoint/2010/main" xmlns="" val="547844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3</a:t>
            </a:fld>
            <a:endParaRPr lang="en-US"/>
          </a:p>
        </p:txBody>
      </p:sp>
    </p:spTree>
    <p:extLst>
      <p:ext uri="{BB962C8B-B14F-4D97-AF65-F5344CB8AC3E}">
        <p14:creationId xmlns:p14="http://schemas.microsoft.com/office/powerpoint/2010/main" xmlns="" val="3477144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4</a:t>
            </a:fld>
            <a:endParaRPr lang="en-US"/>
          </a:p>
        </p:txBody>
      </p:sp>
    </p:spTree>
    <p:extLst>
      <p:ext uri="{BB962C8B-B14F-4D97-AF65-F5344CB8AC3E}">
        <p14:creationId xmlns:p14="http://schemas.microsoft.com/office/powerpoint/2010/main" xmlns="" val="487440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5</a:t>
            </a:fld>
            <a:endParaRPr lang="en-US"/>
          </a:p>
        </p:txBody>
      </p:sp>
    </p:spTree>
    <p:extLst>
      <p:ext uri="{BB962C8B-B14F-4D97-AF65-F5344CB8AC3E}">
        <p14:creationId xmlns:p14="http://schemas.microsoft.com/office/powerpoint/2010/main" xmlns="" val="3601307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6</a:t>
            </a:fld>
            <a:endParaRPr lang="en-US"/>
          </a:p>
        </p:txBody>
      </p:sp>
    </p:spTree>
    <p:extLst>
      <p:ext uri="{BB962C8B-B14F-4D97-AF65-F5344CB8AC3E}">
        <p14:creationId xmlns:p14="http://schemas.microsoft.com/office/powerpoint/2010/main" xmlns="" val="2128846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7</a:t>
            </a:fld>
            <a:endParaRPr lang="en-US"/>
          </a:p>
        </p:txBody>
      </p:sp>
    </p:spTree>
    <p:extLst>
      <p:ext uri="{BB962C8B-B14F-4D97-AF65-F5344CB8AC3E}">
        <p14:creationId xmlns:p14="http://schemas.microsoft.com/office/powerpoint/2010/main" xmlns="" val="1663452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8</a:t>
            </a:fld>
            <a:endParaRPr lang="en-US"/>
          </a:p>
        </p:txBody>
      </p:sp>
    </p:spTree>
    <p:extLst>
      <p:ext uri="{BB962C8B-B14F-4D97-AF65-F5344CB8AC3E}">
        <p14:creationId xmlns:p14="http://schemas.microsoft.com/office/powerpoint/2010/main" xmlns="" val="2547818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B5B3F-B54C-4572-8152-FA1A6CEEBF3E}" type="slidenum">
              <a:rPr lang="en-US" smtClean="0"/>
              <a:pPr/>
              <a:t>9</a:t>
            </a:fld>
            <a:endParaRPr lang="en-US"/>
          </a:p>
        </p:txBody>
      </p:sp>
    </p:spTree>
    <p:extLst>
      <p:ext uri="{BB962C8B-B14F-4D97-AF65-F5344CB8AC3E}">
        <p14:creationId xmlns:p14="http://schemas.microsoft.com/office/powerpoint/2010/main" xmlns="" val="1290161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D57517-36CE-4399-8E54-8013B84341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B21895-8A9D-44C4-A393-6E5F689BC31F}" type="datetimeFigureOut">
              <a:rPr lang="en-US" smtClean="0"/>
              <a:pPr/>
              <a:t>8/8/2013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D57517-36CE-4399-8E54-8013B84341B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1B21895-8A9D-44C4-A393-6E5F689BC31F}" type="datetimeFigureOut">
              <a:rPr lang="en-US" smtClean="0"/>
              <a:pPr/>
              <a:t>8/8/2013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4D57517-36CE-4399-8E54-8013B84341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Faculty Handbooks</a:t>
            </a:r>
            <a:endParaRPr lang="en-US" dirty="0"/>
          </a:p>
        </p:txBody>
      </p:sp>
      <p:sp>
        <p:nvSpPr>
          <p:cNvPr id="3" name="Subtitle 2"/>
          <p:cNvSpPr>
            <a:spLocks noGrp="1"/>
          </p:cNvSpPr>
          <p:nvPr>
            <p:ph type="subTitle" idx="1"/>
          </p:nvPr>
        </p:nvSpPr>
        <p:spPr/>
        <p:txBody>
          <a:bodyPr/>
          <a:lstStyle/>
          <a:p>
            <a:r>
              <a:rPr lang="en-US" dirty="0" smtClean="0"/>
              <a:t>Shared Governance</a:t>
            </a:r>
            <a:endParaRPr lang="en-US" dirty="0"/>
          </a:p>
        </p:txBody>
      </p:sp>
    </p:spTree>
    <p:extLst>
      <p:ext uri="{BB962C8B-B14F-4D97-AF65-F5344CB8AC3E}">
        <p14:creationId xmlns:p14="http://schemas.microsoft.com/office/powerpoint/2010/main" xmlns="" val="2493891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in your Faculty Handbook?</a:t>
            </a:r>
            <a:endParaRPr lang="en-US" dirty="0"/>
          </a:p>
        </p:txBody>
      </p:sp>
      <p:sp>
        <p:nvSpPr>
          <p:cNvPr id="3" name="Content Placeholder 2"/>
          <p:cNvSpPr>
            <a:spLocks noGrp="1"/>
          </p:cNvSpPr>
          <p:nvPr>
            <p:ph idx="1"/>
          </p:nvPr>
        </p:nvSpPr>
        <p:spPr/>
        <p:txBody>
          <a:bodyPr/>
          <a:lstStyle/>
          <a:p>
            <a:r>
              <a:rPr lang="en-US" dirty="0" smtClean="0"/>
              <a:t>Work in groups for about 15 minutes to discuss:</a:t>
            </a:r>
          </a:p>
          <a:p>
            <a:pPr lvl="1"/>
            <a:r>
              <a:rPr lang="en-US" dirty="0" smtClean="0"/>
              <a:t>1. Your institutions faculty handbook components</a:t>
            </a:r>
          </a:p>
          <a:p>
            <a:pPr lvl="1"/>
            <a:r>
              <a:rPr lang="en-US" dirty="0" smtClean="0"/>
              <a:t>2. Whether faculty are involved in writing their handbook</a:t>
            </a:r>
          </a:p>
          <a:p>
            <a:pPr lvl="1"/>
            <a:r>
              <a:rPr lang="en-US" dirty="0" smtClean="0"/>
              <a:t>3. What could we add or do better with our faculty handbooks?</a:t>
            </a:r>
          </a:p>
        </p:txBody>
      </p:sp>
    </p:spTree>
    <p:extLst>
      <p:ext uri="{BB962C8B-B14F-4D97-AF65-F5344CB8AC3E}">
        <p14:creationId xmlns:p14="http://schemas.microsoft.com/office/powerpoint/2010/main" xmlns="" val="334134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chor="ctr"/>
          <a:lstStyle/>
          <a:p>
            <a:r>
              <a:rPr lang="en-US" dirty="0" smtClean="0"/>
              <a:t>Groups report out</a:t>
            </a:r>
            <a:endParaRPr lang="en-US" dirty="0"/>
          </a:p>
        </p:txBody>
      </p:sp>
    </p:spTree>
    <p:extLst>
      <p:ext uri="{BB962C8B-B14F-4D97-AF65-F5344CB8AC3E}">
        <p14:creationId xmlns:p14="http://schemas.microsoft.com/office/powerpoint/2010/main" xmlns="" val="386498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time</a:t>
            </a:r>
            <a:endParaRPr lang="en-US" dirty="0"/>
          </a:p>
        </p:txBody>
      </p:sp>
    </p:spTree>
    <p:extLst>
      <p:ext uri="{BB962C8B-B14F-4D97-AF65-F5344CB8AC3E}">
        <p14:creationId xmlns:p14="http://schemas.microsoft.com/office/powerpoint/2010/main" xmlns="" val="55081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noAutofit/>
          </a:bodyPr>
          <a:lstStyle/>
          <a:p>
            <a:r>
              <a:rPr lang="en-US" sz="1600" dirty="0"/>
              <a:t>Among </a:t>
            </a:r>
            <a:r>
              <a:rPr lang="en-US" sz="1600" dirty="0" smtClean="0"/>
              <a:t>the </a:t>
            </a:r>
            <a:r>
              <a:rPr lang="en-US" sz="1600" dirty="0"/>
              <a:t>most commonly cited barriers is </a:t>
            </a:r>
            <a:r>
              <a:rPr lang="en-US" sz="1600" b="1" dirty="0"/>
              <a:t>inadequate time</a:t>
            </a:r>
            <a:r>
              <a:rPr lang="en-US" sz="1600" dirty="0"/>
              <a:t>. </a:t>
            </a:r>
            <a:endParaRPr lang="en-US" sz="1600" dirty="0" smtClean="0"/>
          </a:p>
          <a:p>
            <a:pPr lvl="1"/>
            <a:r>
              <a:rPr lang="en-US" sz="1600" dirty="0" smtClean="0"/>
              <a:t>This </a:t>
            </a:r>
            <a:r>
              <a:rPr lang="en-US" sz="1600" dirty="0"/>
              <a:t>is mentioned in regard </a:t>
            </a:r>
            <a:r>
              <a:rPr lang="en-US" sz="1600" dirty="0" smtClean="0"/>
              <a:t>to trustees</a:t>
            </a:r>
            <a:r>
              <a:rPr lang="en-US" sz="1600" dirty="0"/>
              <a:t>, faculty, and administrators. Faculty work load, busy board meeting agendas, </a:t>
            </a:r>
            <a:r>
              <a:rPr lang="en-US" sz="1600" dirty="0" smtClean="0"/>
              <a:t>distance of </a:t>
            </a:r>
            <a:r>
              <a:rPr lang="en-US" sz="1600" dirty="0"/>
              <a:t>trustees from campus, complexity of issues, and urgency of budget decisions are all </a:t>
            </a:r>
            <a:r>
              <a:rPr lang="en-US" sz="1600" dirty="0" smtClean="0"/>
              <a:t>factors.</a:t>
            </a:r>
          </a:p>
          <a:p>
            <a:endParaRPr lang="en-US" sz="1600" dirty="0"/>
          </a:p>
          <a:p>
            <a:r>
              <a:rPr lang="en-US" sz="1600" dirty="0" smtClean="0"/>
              <a:t>The </a:t>
            </a:r>
            <a:r>
              <a:rPr lang="en-US" sz="1600" b="1" dirty="0"/>
              <a:t>lack of mutual understanding and respect </a:t>
            </a:r>
            <a:r>
              <a:rPr lang="en-US" sz="1600" dirty="0"/>
              <a:t>is another obstacle. Pejorative views, </a:t>
            </a:r>
            <a:r>
              <a:rPr lang="en-US" sz="1600" dirty="0" smtClean="0"/>
              <a:t>role confusion</a:t>
            </a:r>
            <a:r>
              <a:rPr lang="en-US" sz="1600" dirty="0"/>
              <a:t>, minimal interaction, and lack of information perpetuate stereotypes and make </a:t>
            </a:r>
            <a:r>
              <a:rPr lang="en-US" sz="1600" dirty="0" smtClean="0"/>
              <a:t>it harder </a:t>
            </a:r>
            <a:r>
              <a:rPr lang="en-US" sz="1600" dirty="0"/>
              <a:t>to reach agreement on decisions, especially in a difficult economic environment.</a:t>
            </a:r>
          </a:p>
          <a:p>
            <a:endParaRPr lang="en-US" sz="1600" b="1" dirty="0" smtClean="0"/>
          </a:p>
          <a:p>
            <a:r>
              <a:rPr lang="en-US" sz="1600" b="1" dirty="0" smtClean="0"/>
              <a:t>Governance </a:t>
            </a:r>
            <a:r>
              <a:rPr lang="en-US" sz="1600" b="1" dirty="0"/>
              <a:t>policies and practices </a:t>
            </a:r>
            <a:r>
              <a:rPr lang="en-US" sz="1600" dirty="0"/>
              <a:t>that aren’t accessible, up-to-date, or understood </a:t>
            </a:r>
            <a:r>
              <a:rPr lang="en-US" sz="1600" dirty="0" smtClean="0"/>
              <a:t>create confusion </a:t>
            </a:r>
            <a:r>
              <a:rPr lang="en-US" sz="1600" dirty="0"/>
              <a:t>about process and roles and hamper governance.</a:t>
            </a:r>
          </a:p>
          <a:p>
            <a:pPr marL="0" indent="0">
              <a:buNone/>
            </a:pPr>
            <a:endParaRPr lang="en-US" sz="1600" b="1" dirty="0" smtClean="0"/>
          </a:p>
        </p:txBody>
      </p:sp>
    </p:spTree>
    <p:extLst>
      <p:ext uri="{BB962C8B-B14F-4D97-AF65-F5344CB8AC3E}">
        <p14:creationId xmlns:p14="http://schemas.microsoft.com/office/powerpoint/2010/main" xmlns="" val="690464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Higher education is a complex industry</a:t>
            </a:r>
            <a:r>
              <a:rPr lang="en-US" dirty="0"/>
              <a:t>. Naïveté about the culture of the academy, on one hand, and the business of running a multi-million (or billion) dollar college or university, on the other, is evident. There is an enormous amount to learn in order to govern well.  </a:t>
            </a:r>
            <a:endParaRPr lang="en-US" dirty="0" smtClean="0"/>
          </a:p>
          <a:p>
            <a:endParaRPr lang="en-US" dirty="0"/>
          </a:p>
          <a:p>
            <a:r>
              <a:rPr lang="en-US" dirty="0"/>
              <a:t>Interaction is hampered by </a:t>
            </a:r>
            <a:r>
              <a:rPr lang="en-US" b="1" dirty="0"/>
              <a:t>presidents who can’t or won’t engage boards and faculty</a:t>
            </a:r>
            <a:r>
              <a:rPr lang="en-US" dirty="0"/>
              <a:t>. The quality of interaction—communication, understanding, and work accomplished—is dependent upon the president. It takes the interest and support of all parties to make it work, but interaction in governance work can be thwarted by a president who doesn’t see the value or is unable to overcome existing problems</a:t>
            </a:r>
            <a:r>
              <a:rPr lang="en-US" dirty="0" smtClean="0"/>
              <a:t>.</a:t>
            </a:r>
          </a:p>
          <a:p>
            <a:pPr marL="0" indent="0">
              <a:buNone/>
            </a:pPr>
            <a:endParaRPr lang="en-US" dirty="0"/>
          </a:p>
          <a:p>
            <a:r>
              <a:rPr lang="en-US" dirty="0" smtClean="0"/>
              <a:t>In </a:t>
            </a:r>
            <a:r>
              <a:rPr lang="en-US" dirty="0"/>
              <a:t>addition to some uncommitted presidents, there is a </a:t>
            </a:r>
            <a:r>
              <a:rPr lang="en-US" b="1" dirty="0"/>
              <a:t>lack of interest among some trustees and faculty</a:t>
            </a:r>
            <a:r>
              <a:rPr lang="en-US" dirty="0"/>
              <a:t>. This means there is neither the will to commit the needed time and energy, nor the best people attracted to serve in governance positions</a:t>
            </a:r>
            <a:r>
              <a:rPr lang="en-US" dirty="0" smtClean="0"/>
              <a:t>.</a:t>
            </a:r>
          </a:p>
          <a:p>
            <a:pPr marL="0" indent="0">
              <a:buNone/>
            </a:pPr>
            <a:endParaRPr lang="en-US" dirty="0"/>
          </a:p>
          <a:p>
            <a:r>
              <a:rPr lang="en-US" i="1" dirty="0"/>
              <a:t>Comments</a:t>
            </a:r>
            <a:endParaRPr lang="en-US" dirty="0"/>
          </a:p>
          <a:p>
            <a:endParaRPr lang="en-US" dirty="0"/>
          </a:p>
        </p:txBody>
      </p:sp>
    </p:spTree>
    <p:extLst>
      <p:ext uri="{BB962C8B-B14F-4D97-AF65-F5344CB8AC3E}">
        <p14:creationId xmlns:p14="http://schemas.microsoft.com/office/powerpoint/2010/main" xmlns="" val="2325566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Most colleges and universities (90%) have an institution-wide faculty governing body and describe </a:t>
            </a:r>
            <a:r>
              <a:rPr lang="en-US" dirty="0" smtClean="0"/>
              <a:t>its role </a:t>
            </a:r>
            <a:r>
              <a:rPr lang="en-US" dirty="0"/>
              <a:t>as “policy-influencing” (59%); less common is a role that is “advisory” (29%) or “policy-making</a:t>
            </a:r>
            <a:r>
              <a:rPr lang="en-US" dirty="0" smtClean="0"/>
              <a:t>” (</a:t>
            </a:r>
            <a:r>
              <a:rPr lang="en-US" dirty="0"/>
              <a:t>13%). The influence of the faculty governing body is described by most as either “important” (50</a:t>
            </a:r>
            <a:r>
              <a:rPr lang="en-US" dirty="0" smtClean="0"/>
              <a:t>%) or </a:t>
            </a:r>
            <a:r>
              <a:rPr lang="en-US" dirty="0"/>
              <a:t>“very important” (42%). Faculty governing bodies were more often described as “advisory” </a:t>
            </a:r>
            <a:r>
              <a:rPr lang="en-US" dirty="0" smtClean="0"/>
              <a:t>in public </a:t>
            </a:r>
            <a:r>
              <a:rPr lang="en-US" dirty="0"/>
              <a:t>institutions (40%) than in private institutions (26%), and more often described as “</a:t>
            </a:r>
            <a:r>
              <a:rPr lang="en-US" dirty="0" smtClean="0"/>
              <a:t>very important</a:t>
            </a:r>
            <a:r>
              <a:rPr lang="en-US" dirty="0"/>
              <a:t>” in independent institutions (44%) than in public institutions (32%). While many </a:t>
            </a:r>
            <a:r>
              <a:rPr lang="en-US" dirty="0" smtClean="0"/>
              <a:t>critics have </a:t>
            </a:r>
            <a:r>
              <a:rPr lang="en-US" dirty="0"/>
              <a:t>expressed concern regarding faculty senates that lack influence, these presidents, chief </a:t>
            </a:r>
            <a:r>
              <a:rPr lang="en-US" dirty="0" smtClean="0"/>
              <a:t>academic officers</a:t>
            </a:r>
            <a:r>
              <a:rPr lang="en-US" dirty="0"/>
              <a:t>, and board chairs said they are ubiquitous and influential.</a:t>
            </a:r>
          </a:p>
        </p:txBody>
      </p:sp>
      <p:sp>
        <p:nvSpPr>
          <p:cNvPr id="4" name="TextBox 3"/>
          <p:cNvSpPr txBox="1"/>
          <p:nvPr/>
        </p:nvSpPr>
        <p:spPr>
          <a:xfrm>
            <a:off x="762000" y="6077634"/>
            <a:ext cx="6553200" cy="646331"/>
          </a:xfrm>
          <a:prstGeom prst="rect">
            <a:avLst/>
          </a:prstGeom>
          <a:noFill/>
        </p:spPr>
        <p:txBody>
          <a:bodyPr wrap="square" rtlCol="0">
            <a:spAutoFit/>
          </a:bodyPr>
          <a:lstStyle/>
          <a:p>
            <a:r>
              <a:rPr lang="en-US" b="1" dirty="0"/>
              <a:t>TIAA-CREF Institute in December 2009 in the </a:t>
            </a:r>
            <a:r>
              <a:rPr lang="en-US" b="1" i="1" dirty="0"/>
              <a:t>Advancing Higher</a:t>
            </a:r>
          </a:p>
          <a:p>
            <a:r>
              <a:rPr lang="en-US" b="1" i="1" dirty="0"/>
              <a:t>Education </a:t>
            </a:r>
            <a:r>
              <a:rPr lang="en-US" b="1" dirty="0"/>
              <a:t>series.</a:t>
            </a:r>
            <a:endParaRPr lang="en-US" dirty="0"/>
          </a:p>
        </p:txBody>
      </p:sp>
    </p:spTree>
    <p:extLst>
      <p:ext uri="{BB962C8B-B14F-4D97-AF65-F5344CB8AC3E}">
        <p14:creationId xmlns:p14="http://schemas.microsoft.com/office/powerpoint/2010/main" xmlns="" val="204283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Handbooks</a:t>
            </a:r>
            <a:endParaRPr lang="en-US" dirty="0"/>
          </a:p>
        </p:txBody>
      </p:sp>
      <p:sp>
        <p:nvSpPr>
          <p:cNvPr id="3" name="Content Placeholder 2"/>
          <p:cNvSpPr>
            <a:spLocks noGrp="1"/>
          </p:cNvSpPr>
          <p:nvPr>
            <p:ph idx="1"/>
          </p:nvPr>
        </p:nvSpPr>
        <p:spPr/>
        <p:txBody>
          <a:bodyPr>
            <a:normAutofit/>
          </a:bodyPr>
          <a:lstStyle/>
          <a:p>
            <a:r>
              <a:rPr lang="en-US" dirty="0"/>
              <a:t>College and university handbooks touch on a broad array of issues, from the composition of an institution's governance structure to how leave requests are granted. </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xmlns="" val="4147395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faculty handbook can also be an integral part of a faculty member's employment contract--but its enforceability can differ from state to state, or institution, </a:t>
            </a:r>
          </a:p>
          <a:p>
            <a:r>
              <a:rPr lang="en-US" dirty="0" smtClean="0"/>
              <a:t>Sometimes causing confusion and uncertainty for faculty members facing administrative actions that affect the whole school or questions about their individual employment status.</a:t>
            </a:r>
          </a:p>
          <a:p>
            <a:endParaRPr lang="en-US" dirty="0"/>
          </a:p>
        </p:txBody>
      </p:sp>
    </p:spTree>
    <p:extLst>
      <p:ext uri="{BB962C8B-B14F-4D97-AF65-F5344CB8AC3E}">
        <p14:creationId xmlns:p14="http://schemas.microsoft.com/office/powerpoint/2010/main" xmlns="" val="414465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One way to avoid confusion is to use shared governance</a:t>
            </a:r>
          </a:p>
          <a:p>
            <a:r>
              <a:rPr lang="en-US" dirty="0" smtClean="0"/>
              <a:t>Shared </a:t>
            </a:r>
            <a:r>
              <a:rPr lang="en-US" dirty="0"/>
              <a:t>governance </a:t>
            </a:r>
            <a:r>
              <a:rPr lang="en-US" dirty="0" smtClean="0"/>
              <a:t>is </a:t>
            </a:r>
            <a:r>
              <a:rPr lang="en-US" dirty="0"/>
              <a:t>meant to change </a:t>
            </a:r>
            <a:r>
              <a:rPr lang="en-US" dirty="0" smtClean="0"/>
              <a:t>all the confusion </a:t>
            </a:r>
            <a:r>
              <a:rPr lang="en-US" dirty="0"/>
              <a:t>by bringing faculty, administration, and other stakeholders to the </a:t>
            </a:r>
            <a:r>
              <a:rPr lang="en-US" dirty="0" smtClean="0"/>
              <a:t>same planning table.</a:t>
            </a:r>
          </a:p>
        </p:txBody>
      </p:sp>
    </p:spTree>
    <p:extLst>
      <p:ext uri="{BB962C8B-B14F-4D97-AF65-F5344CB8AC3E}">
        <p14:creationId xmlns:p14="http://schemas.microsoft.com/office/powerpoint/2010/main" xmlns="" val="1684813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Faculty should along with their CAO*</a:t>
            </a:r>
            <a:endParaRPr lang="en-US" dirty="0"/>
          </a:p>
        </p:txBody>
      </p:sp>
      <p:sp>
        <p:nvSpPr>
          <p:cNvPr id="3" name="Content Placeholder 2"/>
          <p:cNvSpPr>
            <a:spLocks noGrp="1"/>
          </p:cNvSpPr>
          <p:nvPr>
            <p:ph idx="1"/>
          </p:nvPr>
        </p:nvSpPr>
        <p:spPr/>
        <p:txBody>
          <a:bodyPr>
            <a:normAutofit fontScale="85000" lnSpcReduction="20000"/>
          </a:bodyPr>
          <a:lstStyle/>
          <a:p>
            <a:r>
              <a:rPr lang="en-US" dirty="0"/>
              <a:t>Faculty members in higher education should have primary responsibility to: </a:t>
            </a:r>
          </a:p>
          <a:p>
            <a:pPr lvl="1"/>
            <a:r>
              <a:rPr lang="en-US" dirty="0"/>
              <a:t>Determine the curriculum, subject matter, methods of instruction, and other academic standards and processes. </a:t>
            </a:r>
          </a:p>
          <a:p>
            <a:pPr lvl="1"/>
            <a:r>
              <a:rPr lang="en-US" dirty="0"/>
              <a:t>Establish the requirements for earning degrees and certificates, and authorize the administration and governing board to grant same. </a:t>
            </a:r>
          </a:p>
          <a:p>
            <a:pPr lvl="1"/>
            <a:r>
              <a:rPr lang="en-US" dirty="0"/>
              <a:t>Exercise, where the faculty deems it appropriate, primary responsibility for determining the status of colleagues, especially appointment, reappointment, and tenure. </a:t>
            </a:r>
          </a:p>
          <a:p>
            <a:pPr lvl="1"/>
            <a:r>
              <a:rPr lang="en-US" dirty="0"/>
              <a:t>Establish procedures for awarding promotions, sabbaticals, research support, and other rewards or perquisites. </a:t>
            </a:r>
          </a:p>
          <a:p>
            <a:endParaRPr lang="en-US" dirty="0"/>
          </a:p>
        </p:txBody>
      </p:sp>
      <p:sp>
        <p:nvSpPr>
          <p:cNvPr id="4" name="TextBox 3"/>
          <p:cNvSpPr txBox="1"/>
          <p:nvPr/>
        </p:nvSpPr>
        <p:spPr>
          <a:xfrm>
            <a:off x="2209800" y="5943600"/>
            <a:ext cx="6248400" cy="738664"/>
          </a:xfrm>
          <a:prstGeom prst="rect">
            <a:avLst/>
          </a:prstGeom>
          <a:noFill/>
        </p:spPr>
        <p:txBody>
          <a:bodyPr wrap="square" rtlCol="0">
            <a:spAutoFit/>
          </a:bodyPr>
          <a:lstStyle/>
          <a:p>
            <a:r>
              <a:rPr lang="en-US" sz="1200" dirty="0" smtClean="0"/>
              <a:t>* Association of Governing Boards in </a:t>
            </a:r>
            <a:r>
              <a:rPr lang="en-US" sz="1200" dirty="0"/>
              <a:t>December 2009 in the </a:t>
            </a:r>
            <a:r>
              <a:rPr lang="en-US" sz="1200" i="1" dirty="0"/>
              <a:t>Advancing Higher Education </a:t>
            </a:r>
            <a:r>
              <a:rPr lang="en-US" sz="1200" dirty="0"/>
              <a:t>series.</a:t>
            </a:r>
          </a:p>
          <a:p>
            <a:endParaRPr lang="en-US" dirty="0"/>
          </a:p>
        </p:txBody>
      </p:sp>
    </p:spTree>
    <p:extLst>
      <p:ext uri="{BB962C8B-B14F-4D97-AF65-F5344CB8AC3E}">
        <p14:creationId xmlns:p14="http://schemas.microsoft.com/office/powerpoint/2010/main" xmlns="" val="2530469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Chief academic officers specifically mentioned the need for up-to-date faculty handbooks</a:t>
            </a:r>
            <a:r>
              <a:rPr lang="en-US" dirty="0" smtClean="0"/>
              <a:t>.</a:t>
            </a:r>
          </a:p>
          <a:p>
            <a:r>
              <a:rPr lang="en-US" dirty="0" smtClean="0"/>
              <a:t>Revising handbooks </a:t>
            </a:r>
            <a:r>
              <a:rPr lang="en-US" dirty="0"/>
              <a:t>regularly, as problems are identified and board policies and faculty resolutions are </a:t>
            </a:r>
            <a:r>
              <a:rPr lang="en-US" dirty="0" smtClean="0"/>
              <a:t>passed, was </a:t>
            </a:r>
            <a:r>
              <a:rPr lang="en-US" dirty="0"/>
              <a:t>one suggestion to avoid the nearly overwhelming task of occasional and massive updating. </a:t>
            </a:r>
            <a:endParaRPr lang="en-US" dirty="0" smtClean="0"/>
          </a:p>
          <a:p>
            <a:r>
              <a:rPr lang="en-US" dirty="0" smtClean="0"/>
              <a:t>Those who </a:t>
            </a:r>
            <a:r>
              <a:rPr lang="en-US" dirty="0"/>
              <a:t>described it as a living document seemed most satisfied. The process of making changes </a:t>
            </a:r>
            <a:r>
              <a:rPr lang="en-US" dirty="0" smtClean="0"/>
              <a:t>was considered </a:t>
            </a:r>
            <a:r>
              <a:rPr lang="en-US" dirty="0"/>
              <a:t>a valuable educational experience, for trustees and faculty.</a:t>
            </a:r>
            <a:endParaRPr lang="en-US" b="1" dirty="0" smtClean="0"/>
          </a:p>
          <a:p>
            <a:endParaRPr lang="en-US" b="1" dirty="0"/>
          </a:p>
          <a:p>
            <a:pPr marL="0" indent="0">
              <a:buNone/>
            </a:pPr>
            <a:r>
              <a:rPr lang="en-US" dirty="0" smtClean="0"/>
              <a:t> </a:t>
            </a:r>
            <a:endParaRPr lang="en-US" dirty="0"/>
          </a:p>
          <a:p>
            <a:r>
              <a:rPr lang="en-US" sz="2600" dirty="0"/>
              <a:t> Daniel P. Nadler </a:t>
            </a:r>
            <a:r>
              <a:rPr lang="en-US" sz="2600" dirty="0" smtClean="0"/>
              <a:t>, Organizational </a:t>
            </a:r>
            <a:r>
              <a:rPr lang="en-US" sz="2600" dirty="0"/>
              <a:t>Performance Through Staff Governance: Improving Shared Governance in the Higher Education Environment </a:t>
            </a:r>
            <a:r>
              <a:rPr lang="en-US" sz="2600" dirty="0" smtClean="0"/>
              <a:t>. Spring  2010</a:t>
            </a:r>
            <a:endParaRPr lang="en-US" sz="2600" dirty="0"/>
          </a:p>
        </p:txBody>
      </p:sp>
    </p:spTree>
    <p:extLst>
      <p:ext uri="{BB962C8B-B14F-4D97-AF65-F5344CB8AC3E}">
        <p14:creationId xmlns:p14="http://schemas.microsoft.com/office/powerpoint/2010/main" xmlns="" val="939211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LLTC Faculty Handbook</a:t>
            </a:r>
            <a:endParaRPr lang="en-US" dirty="0"/>
          </a:p>
        </p:txBody>
      </p:sp>
      <p:sp>
        <p:nvSpPr>
          <p:cNvPr id="3" name="Content Placeholder 2"/>
          <p:cNvSpPr>
            <a:spLocks noGrp="1"/>
          </p:cNvSpPr>
          <p:nvPr>
            <p:ph idx="1"/>
          </p:nvPr>
        </p:nvSpPr>
        <p:spPr/>
        <p:txBody>
          <a:bodyPr>
            <a:normAutofit lnSpcReduction="10000"/>
          </a:bodyPr>
          <a:lstStyle/>
          <a:p>
            <a:r>
              <a:rPr lang="en-US" dirty="0" smtClean="0"/>
              <a:t>Contract trumps handbook</a:t>
            </a:r>
          </a:p>
          <a:p>
            <a:r>
              <a:rPr lang="en-US" dirty="0" smtClean="0"/>
              <a:t>Contents:</a:t>
            </a:r>
          </a:p>
          <a:p>
            <a:pPr lvl="1"/>
            <a:r>
              <a:rPr lang="en-US" dirty="0" smtClean="0"/>
              <a:t>Academic Freedom</a:t>
            </a:r>
          </a:p>
          <a:p>
            <a:pPr lvl="1"/>
            <a:r>
              <a:rPr lang="en-US" dirty="0" smtClean="0"/>
              <a:t>Mission</a:t>
            </a:r>
          </a:p>
          <a:p>
            <a:pPr lvl="1"/>
            <a:r>
              <a:rPr lang="en-US" dirty="0" smtClean="0"/>
              <a:t>Contracts and benefits</a:t>
            </a:r>
          </a:p>
          <a:p>
            <a:pPr lvl="1"/>
            <a:r>
              <a:rPr lang="en-US" dirty="0" smtClean="0"/>
              <a:t>Evaluations</a:t>
            </a:r>
          </a:p>
          <a:p>
            <a:pPr lvl="1"/>
            <a:r>
              <a:rPr lang="en-US" dirty="0" smtClean="0"/>
              <a:t>Teaching responsibilities</a:t>
            </a:r>
          </a:p>
          <a:p>
            <a:pPr lvl="2"/>
            <a:r>
              <a:rPr lang="en-US" dirty="0" smtClean="0"/>
              <a:t>Office Hours</a:t>
            </a:r>
          </a:p>
          <a:p>
            <a:pPr lvl="1"/>
            <a:r>
              <a:rPr lang="en-US" dirty="0" smtClean="0"/>
              <a:t>Nonteaching responsibilities</a:t>
            </a:r>
          </a:p>
          <a:p>
            <a:pPr lvl="2"/>
            <a:r>
              <a:rPr lang="en-US" dirty="0" smtClean="0"/>
              <a:t>Faculty Advising (new last year)</a:t>
            </a:r>
          </a:p>
          <a:p>
            <a:pPr lvl="2"/>
            <a:r>
              <a:rPr lang="en-US" dirty="0" smtClean="0"/>
              <a:t>Community Involvement</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172200" y="1371600"/>
            <a:ext cx="2286000" cy="2286000"/>
          </a:xfrm>
          <a:prstGeom prst="rect">
            <a:avLst/>
          </a:prstGeom>
        </p:spPr>
      </p:pic>
    </p:spTree>
    <p:extLst>
      <p:ext uri="{BB962C8B-B14F-4D97-AF65-F5344CB8AC3E}">
        <p14:creationId xmlns:p14="http://schemas.microsoft.com/office/powerpoint/2010/main" xmlns="" val="153122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LLTC Handbook cont.</a:t>
            </a:r>
            <a:endParaRPr lang="en-US" dirty="0"/>
          </a:p>
        </p:txBody>
      </p:sp>
      <p:sp>
        <p:nvSpPr>
          <p:cNvPr id="3" name="Content Placeholder 2"/>
          <p:cNvSpPr>
            <a:spLocks noGrp="1"/>
          </p:cNvSpPr>
          <p:nvPr>
            <p:ph idx="1"/>
          </p:nvPr>
        </p:nvSpPr>
        <p:spPr/>
        <p:txBody>
          <a:bodyPr/>
          <a:lstStyle/>
          <a:p>
            <a:r>
              <a:rPr lang="en-US" dirty="0" smtClean="0"/>
              <a:t>Textbooks </a:t>
            </a:r>
          </a:p>
          <a:p>
            <a:r>
              <a:rPr lang="en-US" dirty="0" smtClean="0"/>
              <a:t>Faculty Development</a:t>
            </a:r>
          </a:p>
          <a:p>
            <a:pPr lvl="1"/>
            <a:r>
              <a:rPr lang="en-US" dirty="0" smtClean="0"/>
              <a:t>CEU requirements</a:t>
            </a:r>
          </a:p>
          <a:p>
            <a:pPr lvl="1"/>
            <a:r>
              <a:rPr lang="en-US" dirty="0" smtClean="0"/>
              <a:t>Cultural class requirements</a:t>
            </a:r>
          </a:p>
          <a:p>
            <a:pPr lvl="1"/>
            <a:r>
              <a:rPr lang="en-US" dirty="0" smtClean="0"/>
              <a:t>Research and publishing</a:t>
            </a:r>
          </a:p>
          <a:p>
            <a:pPr lvl="1"/>
            <a:r>
              <a:rPr lang="en-US" dirty="0" smtClean="0"/>
              <a:t>Technology use</a:t>
            </a:r>
          </a:p>
          <a:p>
            <a:pPr lvl="1"/>
            <a:r>
              <a:rPr lang="en-US" dirty="0" smtClean="0"/>
              <a:t>Faculty development funds</a:t>
            </a:r>
            <a:endParaRPr lang="en-US" dirty="0"/>
          </a:p>
        </p:txBody>
      </p:sp>
    </p:spTree>
    <p:extLst>
      <p:ext uri="{BB962C8B-B14F-4D97-AF65-F5344CB8AC3E}">
        <p14:creationId xmlns:p14="http://schemas.microsoft.com/office/powerpoint/2010/main" xmlns="" val="529180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LLTC Handbook cont. </a:t>
            </a:r>
            <a:endParaRPr lang="en-US" dirty="0"/>
          </a:p>
        </p:txBody>
      </p:sp>
      <p:sp>
        <p:nvSpPr>
          <p:cNvPr id="3" name="Content Placeholder 2"/>
          <p:cNvSpPr>
            <a:spLocks noGrp="1"/>
          </p:cNvSpPr>
          <p:nvPr>
            <p:ph idx="1"/>
          </p:nvPr>
        </p:nvSpPr>
        <p:spPr/>
        <p:txBody>
          <a:bodyPr>
            <a:normAutofit/>
          </a:bodyPr>
          <a:lstStyle/>
          <a:p>
            <a:r>
              <a:rPr lang="en-US" dirty="0" smtClean="0"/>
              <a:t>Academics</a:t>
            </a:r>
          </a:p>
          <a:p>
            <a:pPr lvl="1"/>
            <a:r>
              <a:rPr lang="en-US" dirty="0" smtClean="0"/>
              <a:t>Course scheduling</a:t>
            </a:r>
          </a:p>
          <a:p>
            <a:pPr lvl="1"/>
            <a:r>
              <a:rPr lang="en-US" dirty="0" smtClean="0"/>
              <a:t>Cultural components</a:t>
            </a:r>
          </a:p>
          <a:p>
            <a:pPr lvl="1"/>
            <a:r>
              <a:rPr lang="en-US" dirty="0" smtClean="0"/>
              <a:t>New course approval procedure</a:t>
            </a:r>
          </a:p>
          <a:p>
            <a:pPr lvl="2"/>
            <a:r>
              <a:rPr lang="en-US" dirty="0" smtClean="0"/>
              <a:t>Educational Program</a:t>
            </a:r>
          </a:p>
          <a:p>
            <a:pPr lvl="2"/>
            <a:r>
              <a:rPr lang="en-US" dirty="0" smtClean="0"/>
              <a:t>Course numbers</a:t>
            </a:r>
          </a:p>
          <a:p>
            <a:r>
              <a:rPr lang="en-US" dirty="0" smtClean="0"/>
              <a:t>Faculty Conduct</a:t>
            </a:r>
          </a:p>
          <a:p>
            <a:r>
              <a:rPr lang="en-US" dirty="0" smtClean="0"/>
              <a:t>Student Attendance</a:t>
            </a:r>
          </a:p>
          <a:p>
            <a:r>
              <a:rPr lang="en-US" dirty="0" smtClean="0"/>
              <a:t>Student Grading</a:t>
            </a:r>
          </a:p>
        </p:txBody>
      </p:sp>
    </p:spTree>
    <p:extLst>
      <p:ext uri="{BB962C8B-B14F-4D97-AF65-F5344CB8AC3E}">
        <p14:creationId xmlns:p14="http://schemas.microsoft.com/office/powerpoint/2010/main" xmlns="" val="37908481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9F13D8718B4349AA0C54D1FBC22748" ma:contentTypeVersion="2" ma:contentTypeDescription="Create a new document." ma:contentTypeScope="" ma:versionID="dfd72afa7f919d97c5e8ddd0d641d4a0">
  <xsd:schema xmlns:xsd="http://www.w3.org/2001/XMLSchema" xmlns:xs="http://www.w3.org/2001/XMLSchema" xmlns:p="http://schemas.microsoft.com/office/2006/metadata/properties" xmlns:ns2="883de5d1-f789-4d3a-8862-b6fadebe4854" targetNamespace="http://schemas.microsoft.com/office/2006/metadata/properties" ma:root="true" ma:fieldsID="cd8ac40ad8fef01ac2bbf5437265a855" ns2:_="">
    <xsd:import namespace="883de5d1-f789-4d3a-8862-b6fadebe4854"/>
    <xsd:element name="properties">
      <xsd:complexType>
        <xsd:sequence>
          <xsd:element name="documentManagement">
            <xsd:complexType>
              <xsd:all>
                <xsd:element ref="ns2:Description0" minOccurs="0"/>
                <xsd:element ref="ns2:Date_x0020_Pso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3de5d1-f789-4d3a-8862-b6fadebe4854"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Note"/>
      </xsd:simpleType>
    </xsd:element>
    <xsd:element name="Date_x0020_Psoted" ma:index="9" nillable="true" ma:displayName="Date Posted" ma:default="2015-08-24T00:00:00Z" ma:format="DateOnly" ma:internalName="Date_x0020_Pso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883de5d1-f789-4d3a-8862-b6fadebe4854" xsi:nil="true"/>
    <Date_x0020_Psoted xmlns="883de5d1-f789-4d3a-8862-b6fadebe4854">2013-08-24T04:00:00+00:00</Date_x0020_Psoted>
  </documentManagement>
</p:properties>
</file>

<file path=customXml/itemProps1.xml><?xml version="1.0" encoding="utf-8"?>
<ds:datastoreItem xmlns:ds="http://schemas.openxmlformats.org/officeDocument/2006/customXml" ds:itemID="{B9DBB26A-75FD-4385-AEA7-F9C5B922D15C}"/>
</file>

<file path=customXml/itemProps2.xml><?xml version="1.0" encoding="utf-8"?>
<ds:datastoreItem xmlns:ds="http://schemas.openxmlformats.org/officeDocument/2006/customXml" ds:itemID="{7AA08FF2-E826-49BA-94DF-129A5AF2F96B}"/>
</file>

<file path=customXml/itemProps3.xml><?xml version="1.0" encoding="utf-8"?>
<ds:datastoreItem xmlns:ds="http://schemas.openxmlformats.org/officeDocument/2006/customXml" ds:itemID="{4C80DA98-D91B-41E4-9D79-5C604DC17034}"/>
</file>

<file path=docProps/app.xml><?xml version="1.0" encoding="utf-8"?>
<Properties xmlns="http://schemas.openxmlformats.org/officeDocument/2006/extended-properties" xmlns:vt="http://schemas.openxmlformats.org/officeDocument/2006/docPropsVTypes">
  <Template>Aspect</Template>
  <TotalTime>231</TotalTime>
  <Words>917</Words>
  <Application>Microsoft Office PowerPoint</Application>
  <PresentationFormat>On-screen Show (4:3)</PresentationFormat>
  <Paragraphs>91</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Faculty Handbooks</vt:lpstr>
      <vt:lpstr>Faculty Handbooks</vt:lpstr>
      <vt:lpstr>Slide 3</vt:lpstr>
      <vt:lpstr>Slide 4</vt:lpstr>
      <vt:lpstr>Faculty should along with their CAO*</vt:lpstr>
      <vt:lpstr>Slide 6</vt:lpstr>
      <vt:lpstr>LLTC Faculty Handbook</vt:lpstr>
      <vt:lpstr>LLTC Handbook cont.</vt:lpstr>
      <vt:lpstr>LLTC Handbook cont. </vt:lpstr>
      <vt:lpstr>What is in your Faculty Handbook?</vt:lpstr>
      <vt:lpstr>Discussion</vt:lpstr>
      <vt:lpstr>Slide 12</vt:lpstr>
      <vt:lpstr>Barriers</vt:lpstr>
      <vt:lpstr>Barriers</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Handbooks</dc:title>
  <dc:creator>Science2</dc:creator>
  <cp:lastModifiedBy>Deborah His Horse is Thunder</cp:lastModifiedBy>
  <cp:revision>16</cp:revision>
  <cp:lastPrinted>2013-08-07T13:38:30Z</cp:lastPrinted>
  <dcterms:created xsi:type="dcterms:W3CDTF">2013-08-05T21:47:41Z</dcterms:created>
  <dcterms:modified xsi:type="dcterms:W3CDTF">2013-08-08T22:06:17Z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0x010100679F13D8718B4349AA0C54D1FBC22748</vt:lpwstr>
  </property>
</Properties>
</file>